
<file path=[Content_Types].xml><?xml version="1.0" encoding="utf-8"?>
<Types xmlns="http://schemas.openxmlformats.org/package/2006/content-types">
  <Default ContentType="image/gif" Extension="gif"/>
  <Default ContentType="image/png" Extension="png"/>
  <Default ContentType="application/vnd.openxmlformats-package.relationships+xml" Extension="rels"/>
  <Default ContentType="application/xml" Extension="xml"/>
  <Default ContentType="image/jpeg" Extension="jpeg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notesSlide+xml" PartName="/ppt/notesSlides/notesSlide1.xml"/>
  <Override ContentType="application/vnd.openxmlformats-officedocument.themeOverride+xml" PartName="/ppt/theme/themeOverride1.xml"/>
  <Override ContentType="application/vnd.openxmlformats-officedocument.presentationml.slideMaster+xml" PartName="/ppt/slideMasters/slideMaster1.xml"/>
  <Override ContentType="application/vnd.openxmlformats-officedocument.presentationml.notesMaster+xml" PartName="/ppt/notesMasters/notesMaster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+xml" PartName="/ppt/slides/slide10.xml"/>
  <Override ContentType="application/vnd.openxmlformats-officedocument.presentationml.slide+xml" PartName="/ppt/slides/slide8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2.xml"/>
  <Override ContentType="application/vnd.openxmlformats-officedocument.presentationml.slide+xml" PartName="/ppt/slides/slide1.xml"/>
  <Override ContentType="application/vnd.openxmlformats-officedocument.presentationml.slide+xml" PartName="/ppt/slides/slide12.xml"/>
  <Override ContentType="application/vnd.openxmlformats-officedocument.presentationml.slide+xml" PartName="/ppt/slides/slide9.xml"/>
  <Override ContentType="application/vnd.openxmlformats-officedocument.presentationml.slide+xml" PartName="/ppt/slides/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9144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8" Type="http://schemas.openxmlformats.org/officeDocument/2006/relationships/slide" Target="slides/slide14.xml"/><Relationship Id="rId5" Type="http://schemas.openxmlformats.org/officeDocument/2006/relationships/slide" Target="slides/slide1.xml"/><Relationship Id="rId12" Type="http://schemas.openxmlformats.org/officeDocument/2006/relationships/slide" Target="slides/slide8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1" Type="http://schemas.openxmlformats.org/officeDocument/2006/relationships/slide" Target="slides/slide7.xml"/><Relationship Id="rId14" Type="http://schemas.openxmlformats.org/officeDocument/2006/relationships/slide" Target="slides/slide10.xml"/><Relationship Id="rId7" Type="http://schemas.openxmlformats.org/officeDocument/2006/relationships/slide" Target="slides/slide3.xml"/><Relationship Id="rId2" Type="http://schemas.openxmlformats.org/officeDocument/2006/relationships/presProps" Target="presProps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13" Type="http://schemas.openxmlformats.org/officeDocument/2006/relationships/slide" Target="slides/slide9.xml"/><Relationship Id="rId8" Type="http://schemas.openxmlformats.org/officeDocument/2006/relationships/slide" Target="slides/slide4.xml"/><Relationship Id="rId17" Type="http://schemas.openxmlformats.org/officeDocument/2006/relationships/slide" Target="slides/slide13.xml"/><Relationship Id="rId4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F98F9-C114-4EF0-92BD-E9036BB48E35}" type="datetimeFigureOut">
              <a:rPr lang="en-US" smtClean="0"/>
              <a:t>2/19/2017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B92DE-10F3-490C-ABE0-8A8A4C1F2E0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DB92DE-10F3-490C-ABE0-8A8A4C1F2E02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C8B0-95D8-460C-A0F1-6EDDE25EA54D}" type="datetimeFigureOut">
              <a:rPr lang="en-US" smtClean="0"/>
              <a:pPr/>
              <a:t>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B7010-ECBC-4D55-9A4F-8D305FE1C7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C8B0-95D8-460C-A0F1-6EDDE25EA54D}" type="datetimeFigureOut">
              <a:rPr lang="en-US" smtClean="0"/>
              <a:pPr/>
              <a:t>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B7010-ECBC-4D55-9A4F-8D305FE1C7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C8B0-95D8-460C-A0F1-6EDDE25EA54D}" type="datetimeFigureOut">
              <a:rPr lang="en-US" smtClean="0"/>
              <a:pPr/>
              <a:t>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B7010-ECBC-4D55-9A4F-8D305FE1C7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C8B0-95D8-460C-A0F1-6EDDE25EA54D}" type="datetimeFigureOut">
              <a:rPr lang="en-US" smtClean="0"/>
              <a:pPr/>
              <a:t>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B7010-ECBC-4D55-9A4F-8D305FE1C7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C8B0-95D8-460C-A0F1-6EDDE25EA54D}" type="datetimeFigureOut">
              <a:rPr lang="en-US" smtClean="0"/>
              <a:pPr/>
              <a:t>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B7010-ECBC-4D55-9A4F-8D305FE1C7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C8B0-95D8-460C-A0F1-6EDDE25EA54D}" type="datetimeFigureOut">
              <a:rPr lang="en-US" smtClean="0"/>
              <a:pPr/>
              <a:t>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B7010-ECBC-4D55-9A4F-8D305FE1C7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C8B0-95D8-460C-A0F1-6EDDE25EA54D}" type="datetimeFigureOut">
              <a:rPr lang="en-US" smtClean="0"/>
              <a:pPr/>
              <a:t>2/19/2017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B7010-ECBC-4D55-9A4F-8D305FE1C7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C8B0-95D8-460C-A0F1-6EDDE25EA54D}" type="datetimeFigureOut">
              <a:rPr lang="en-US" smtClean="0"/>
              <a:pPr/>
              <a:t>2/19/2017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B7010-ECBC-4D55-9A4F-8D305FE1C7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C8B0-95D8-460C-A0F1-6EDDE25EA54D}" type="datetimeFigureOut">
              <a:rPr lang="en-US" smtClean="0"/>
              <a:pPr/>
              <a:t>2/19/2017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B7010-ECBC-4D55-9A4F-8D305FE1C7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C8B0-95D8-460C-A0F1-6EDDE25EA54D}" type="datetimeFigureOut">
              <a:rPr lang="en-US" smtClean="0"/>
              <a:pPr/>
              <a:t>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B7010-ECBC-4D55-9A4F-8D305FE1C7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C8B0-95D8-460C-A0F1-6EDDE25EA54D}" type="datetimeFigureOut">
              <a:rPr lang="en-US" smtClean="0"/>
              <a:pPr/>
              <a:t>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B7010-ECBC-4D55-9A4F-8D305FE1C7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BC8B0-95D8-460C-A0F1-6EDDE25EA54D}" type="datetimeFigureOut">
              <a:rPr lang="en-US" smtClean="0"/>
              <a:pPr/>
              <a:t>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B7010-ECBC-4D55-9A4F-8D305FE1C73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uas-lahan-padang-rumput-yang-ideal-untuk-gembala-domb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Explosion 2 4"/>
          <p:cNvSpPr/>
          <p:nvPr/>
        </p:nvSpPr>
        <p:spPr>
          <a:xfrm rot="331261">
            <a:off x="64855" y="-120832"/>
            <a:ext cx="5562600" cy="3200400"/>
          </a:xfrm>
          <a:prstGeom prst="irregularSeal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20432483">
            <a:off x="288001" y="974052"/>
            <a:ext cx="42027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chemeClr val="accent3">
                    <a:lumMod val="50000"/>
                  </a:schemeClr>
                </a:solidFill>
              </a:rPr>
              <a:t>Hewan</a:t>
            </a:r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accent3">
                    <a:lumMod val="50000"/>
                  </a:schemeClr>
                </a:solidFill>
              </a:rPr>
              <a:t>Ruminansia</a:t>
            </a:r>
            <a:endParaRPr lang="en-US" sz="32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</a:rPr>
              <a:t>- DOMBA -</a:t>
            </a:r>
            <a:endParaRPr lang="en-US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mba-warna-warn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err="1" smtClean="0">
                <a:solidFill>
                  <a:srgbClr val="C00000"/>
                </a:solidFill>
              </a:rPr>
              <a:t>Mengkaji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lebih</a:t>
            </a:r>
            <a:r>
              <a:rPr lang="en-US" b="1" dirty="0" smtClean="0">
                <a:solidFill>
                  <a:srgbClr val="C00000"/>
                </a:solidFill>
              </a:rPr>
              <a:t> …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US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RUMEN (</a:t>
            </a:r>
            <a:r>
              <a:rPr lang="en-US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perut</a:t>
            </a:r>
            <a:r>
              <a:rPr lang="en-US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besar</a:t>
            </a:r>
            <a:r>
              <a:rPr lang="en-US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ctr">
              <a:buNone/>
            </a:pP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truktur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pencernaan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seperti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lambung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yang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ditandai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sebagai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ruang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penampung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sementara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sz="2400" dirty="0" smtClean="0"/>
          </a:p>
          <a:p>
            <a:pPr algn="ctr">
              <a:buNone/>
            </a:pPr>
            <a:r>
              <a:rPr lang="en-US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Terjadi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fermentasi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selulosa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oleh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enzim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selulase</a:t>
            </a:r>
            <a:endParaRPr lang="en-US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en-US" sz="2400" b="1" dirty="0" smtClean="0">
                <a:solidFill>
                  <a:schemeClr val="bg1"/>
                </a:solidFill>
              </a:rPr>
              <a:t>HEWAN RUMINANSIA DAN HEWAN HERBIVORA LAINNYA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usus1[1]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0" y="2667000"/>
            <a:ext cx="3048000" cy="1876425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imasi-bergerak-domba-biri-biri-0102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u="sng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Retikulum</a:t>
            </a: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b="1" u="sng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perut</a:t>
            </a: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ala)</a:t>
            </a:r>
          </a:p>
          <a:p>
            <a:pPr algn="ctr">
              <a:buNone/>
            </a:pPr>
            <a:endParaRPr lang="en-US" b="1" u="sng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None/>
            </a:pP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Sebagai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tempat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terbentuknya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bolus (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gumpalan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makanan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yang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masih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kasar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</a:p>
          <a:p>
            <a:pPr algn="ctr">
              <a:buNone/>
            </a:pPr>
            <a:endParaRPr lang="en-US" b="1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None/>
            </a:pPr>
            <a:endParaRPr lang="en-US" b="1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None/>
            </a:pPr>
            <a:endParaRPr lang="en-US" b="1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None/>
            </a:pPr>
            <a:endParaRPr lang="en-US" b="1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buNone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	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Pada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pertama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makanan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yang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telah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menjadi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gumpalan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akan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dikeluarkan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lagi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untuk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dikunyah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kedua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kalinya</a:t>
            </a:r>
            <a:r>
              <a:rPr lang="en-US" sz="2400" b="1" dirty="0" smtClean="0"/>
              <a:t>.</a:t>
            </a:r>
          </a:p>
        </p:txBody>
      </p:sp>
      <p:pic>
        <p:nvPicPr>
          <p:cNvPr id="4" name="Picture 3" descr="usus1[1]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0" y="2743200"/>
            <a:ext cx="3048000" cy="18764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276600" y="2667000"/>
            <a:ext cx="6858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un the sheep timm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7800" y="0"/>
            <a:ext cx="676656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pPr algn="ctr">
              <a:buNone/>
            </a:pPr>
            <a:r>
              <a:rPr lang="en-US" b="1" u="sng" dirty="0" err="1" smtClean="0">
                <a:solidFill>
                  <a:srgbClr val="FF0000"/>
                </a:solidFill>
              </a:rPr>
              <a:t>Omasun</a:t>
            </a:r>
            <a:r>
              <a:rPr lang="en-US" b="1" u="sng" dirty="0" smtClean="0">
                <a:solidFill>
                  <a:srgbClr val="FF0000"/>
                </a:solidFill>
              </a:rPr>
              <a:t> (</a:t>
            </a:r>
            <a:r>
              <a:rPr lang="en-US" b="1" u="sng" dirty="0" err="1" smtClean="0">
                <a:solidFill>
                  <a:srgbClr val="FF0000"/>
                </a:solidFill>
              </a:rPr>
              <a:t>perut</a:t>
            </a:r>
            <a:r>
              <a:rPr lang="en-US" b="1" u="sng" dirty="0" smtClean="0">
                <a:solidFill>
                  <a:srgbClr val="FF0000"/>
                </a:solidFill>
              </a:rPr>
              <a:t> </a:t>
            </a:r>
            <a:r>
              <a:rPr lang="en-US" b="1" u="sng" dirty="0" err="1" smtClean="0">
                <a:solidFill>
                  <a:srgbClr val="FF0000"/>
                </a:solidFill>
              </a:rPr>
              <a:t>buku</a:t>
            </a:r>
            <a:r>
              <a:rPr lang="en-US" b="1" u="sng" dirty="0" smtClean="0">
                <a:solidFill>
                  <a:srgbClr val="FF0000"/>
                </a:solidFill>
              </a:rPr>
              <a:t>)</a:t>
            </a:r>
          </a:p>
          <a:p>
            <a:pPr algn="ctr">
              <a:buNone/>
            </a:pPr>
            <a:endParaRPr lang="en-US" sz="3600" u="sng" dirty="0" smtClean="0"/>
          </a:p>
          <a:p>
            <a:pPr algn="ctr">
              <a:buNone/>
            </a:pPr>
            <a:r>
              <a:rPr lang="en-US" sz="3600" dirty="0" err="1" smtClean="0">
                <a:solidFill>
                  <a:schemeClr val="accent6">
                    <a:lumMod val="75000"/>
                  </a:schemeClr>
                </a:solidFill>
              </a:rPr>
              <a:t>Tempat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dirty="0" err="1" smtClean="0">
                <a:solidFill>
                  <a:schemeClr val="accent6">
                    <a:lumMod val="75000"/>
                  </a:schemeClr>
                </a:solidFill>
              </a:rPr>
              <a:t>dimana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dirty="0" err="1" smtClean="0">
                <a:solidFill>
                  <a:schemeClr val="accent6">
                    <a:lumMod val="75000"/>
                  </a:schemeClr>
                </a:solidFill>
              </a:rPr>
              <a:t>terjdainya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dirty="0" err="1" smtClean="0">
                <a:solidFill>
                  <a:schemeClr val="accent6">
                    <a:lumMod val="75000"/>
                  </a:schemeClr>
                </a:solidFill>
              </a:rPr>
              <a:t>pencernaan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 bolus </a:t>
            </a:r>
            <a:r>
              <a:rPr lang="en-US" sz="3600" dirty="0" err="1" smtClean="0">
                <a:solidFill>
                  <a:schemeClr val="accent6">
                    <a:lumMod val="75000"/>
                  </a:schemeClr>
                </a:solidFill>
              </a:rPr>
              <a:t>secara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mekanis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omasum</a:t>
            </a:r>
            <a:r>
              <a:rPr lang="en-US" dirty="0" smtClean="0"/>
              <a:t>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enzim-enzim</a:t>
            </a:r>
            <a:r>
              <a:rPr lang="en-US" dirty="0" smtClean="0"/>
              <a:t>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bercampur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bolus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4" name="Picture 3" descr="usus1[1]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0" y="4419600"/>
            <a:ext cx="3048000" cy="1876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nimasi-bergerak-domba-biri-biri-0029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135" y="381000"/>
            <a:ext cx="8227729" cy="6096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04800"/>
            <a:ext cx="9144000" cy="5943600"/>
          </a:xfrm>
        </p:spPr>
        <p:txBody>
          <a:bodyPr>
            <a:normAutofit fontScale="85000" lnSpcReduction="10000"/>
          </a:bodyPr>
          <a:lstStyle/>
          <a:p>
            <a:pPr algn="ctr">
              <a:buNone/>
            </a:pPr>
            <a:r>
              <a:rPr lang="en-US" b="1" u="sng" dirty="0" err="1" smtClean="0">
                <a:solidFill>
                  <a:srgbClr val="0070C0"/>
                </a:solidFill>
              </a:rPr>
              <a:t>Abomasum</a:t>
            </a:r>
            <a:r>
              <a:rPr lang="en-US" b="1" u="sng" dirty="0" smtClean="0">
                <a:solidFill>
                  <a:srgbClr val="0070C0"/>
                </a:solidFill>
              </a:rPr>
              <a:t> (</a:t>
            </a:r>
            <a:r>
              <a:rPr lang="en-US" b="1" u="sng" dirty="0" err="1" smtClean="0">
                <a:solidFill>
                  <a:srgbClr val="0070C0"/>
                </a:solidFill>
              </a:rPr>
              <a:t>perut</a:t>
            </a:r>
            <a:r>
              <a:rPr lang="en-US" b="1" u="sng" dirty="0" smtClean="0">
                <a:solidFill>
                  <a:srgbClr val="0070C0"/>
                </a:solidFill>
              </a:rPr>
              <a:t> </a:t>
            </a:r>
            <a:r>
              <a:rPr lang="en-US" b="1" u="sng" dirty="0" err="1" smtClean="0">
                <a:solidFill>
                  <a:srgbClr val="0070C0"/>
                </a:solidFill>
              </a:rPr>
              <a:t>masam</a:t>
            </a:r>
            <a:r>
              <a:rPr lang="en-US" b="1" u="sng" dirty="0" smtClean="0">
                <a:solidFill>
                  <a:srgbClr val="0070C0"/>
                </a:solidFill>
              </a:rPr>
              <a:t>)</a:t>
            </a:r>
          </a:p>
          <a:p>
            <a:pPr algn="ctr">
              <a:buNone/>
            </a:pPr>
            <a:endParaRPr lang="en-US" u="sng" dirty="0" smtClean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US" sz="2800" b="1" dirty="0" err="1" smtClean="0">
                <a:solidFill>
                  <a:srgbClr val="0070C0"/>
                </a:solidFill>
              </a:rPr>
              <a:t>Abomasum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dapat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dikatakan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sebagai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lambung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sesungguhnya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pada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hewan</a:t>
            </a:r>
            <a:r>
              <a:rPr lang="en-US" sz="2800" b="1" dirty="0" smtClean="0">
                <a:solidFill>
                  <a:srgbClr val="0070C0"/>
                </a:solidFill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</a:rPr>
              <a:t>ruminansia</a:t>
            </a:r>
            <a:r>
              <a:rPr lang="en-US" sz="2800" b="1" dirty="0" smtClean="0">
                <a:solidFill>
                  <a:srgbClr val="0070C0"/>
                </a:solidFill>
              </a:rPr>
              <a:t>.</a:t>
            </a:r>
          </a:p>
          <a:p>
            <a:pPr algn="ctr">
              <a:buNone/>
            </a:pPr>
            <a:endParaRPr lang="en-US" sz="2800" dirty="0" smtClean="0"/>
          </a:p>
          <a:p>
            <a:pPr algn="ctr">
              <a:buNone/>
            </a:pPr>
            <a:endParaRPr lang="en-US" sz="2800" dirty="0" smtClean="0"/>
          </a:p>
          <a:p>
            <a:pPr algn="ctr">
              <a:buNone/>
            </a:pPr>
            <a:endParaRPr lang="en-US" sz="2800" dirty="0" smtClean="0"/>
          </a:p>
          <a:p>
            <a:pPr algn="ctr">
              <a:buNone/>
            </a:pPr>
            <a:endParaRPr lang="en-US" sz="2800" dirty="0" smtClean="0"/>
          </a:p>
          <a:p>
            <a:pPr algn="ctr">
              <a:buNone/>
            </a:pPr>
            <a:endParaRPr lang="en-US" sz="2800" dirty="0" smtClean="0"/>
          </a:p>
          <a:p>
            <a:pPr algn="ctr">
              <a:buNone/>
            </a:pPr>
            <a:endParaRPr lang="en-US" sz="2800" dirty="0" smtClean="0"/>
          </a:p>
          <a:p>
            <a:pPr algn="ctr">
              <a:buNone/>
            </a:pPr>
            <a:r>
              <a:rPr lang="en-US" sz="2800" b="1" dirty="0" err="1" smtClean="0">
                <a:solidFill>
                  <a:srgbClr val="FF0000"/>
                </a:solidFill>
              </a:rPr>
              <a:t>Makanan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dicerna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secara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kimiawi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oleh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enzim-enzim</a:t>
            </a:r>
            <a:r>
              <a:rPr lang="en-US" sz="2800" b="1" dirty="0" smtClean="0">
                <a:solidFill>
                  <a:srgbClr val="FF0000"/>
                </a:solidFill>
              </a:rPr>
              <a:t> (</a:t>
            </a:r>
            <a:r>
              <a:rPr lang="en-US" sz="2800" b="1" dirty="0" err="1" smtClean="0">
                <a:solidFill>
                  <a:srgbClr val="FF0000"/>
                </a:solidFill>
              </a:rPr>
              <a:t>dihasilkan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bakteri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dan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ciliata</a:t>
            </a:r>
            <a:r>
              <a:rPr lang="en-US" sz="2800" b="1" dirty="0" smtClean="0">
                <a:solidFill>
                  <a:srgbClr val="FF0000"/>
                </a:solidFill>
              </a:rPr>
              <a:t>)</a:t>
            </a:r>
          </a:p>
          <a:p>
            <a:pPr algn="ctr">
              <a:buNone/>
            </a:pPr>
            <a:endParaRPr lang="en-US" sz="2800" b="1" dirty="0" smtClean="0">
              <a:solidFill>
                <a:srgbClr val="FF0000"/>
              </a:solidFill>
            </a:endParaRPr>
          </a:p>
          <a:p>
            <a:pPr algn="just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*</a:t>
            </a:r>
            <a:r>
              <a:rPr lang="en-US" sz="2400" b="1" dirty="0" err="1" smtClean="0">
                <a:solidFill>
                  <a:srgbClr val="FF0000"/>
                </a:solidFill>
              </a:rPr>
              <a:t>pada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abomasun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bakteri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mati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karena</a:t>
            </a:r>
            <a:r>
              <a:rPr lang="en-US" sz="2400" b="1" dirty="0" smtClean="0">
                <a:solidFill>
                  <a:srgbClr val="FF0000"/>
                </a:solidFill>
              </a:rPr>
              <a:t> pH yang </a:t>
            </a:r>
            <a:r>
              <a:rPr lang="en-US" sz="2400" b="1" dirty="0" err="1" smtClean="0">
                <a:solidFill>
                  <a:srgbClr val="FF0000"/>
                </a:solidFill>
              </a:rPr>
              <a:t>rendah</a:t>
            </a:r>
            <a:r>
              <a:rPr lang="en-US" sz="2400" b="1" dirty="0" smtClean="0">
                <a:solidFill>
                  <a:srgbClr val="FF0000"/>
                </a:solidFill>
              </a:rPr>
              <a:t>. </a:t>
            </a:r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dinding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dilindungi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mukosa</a:t>
            </a:r>
            <a:endParaRPr lang="en-US" sz="1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  </a:t>
            </a:r>
            <a:r>
              <a:rPr lang="en-US" sz="2400" b="1" dirty="0" err="1" smtClean="0">
                <a:solidFill>
                  <a:srgbClr val="FF0000"/>
                </a:solidFill>
              </a:rPr>
              <a:t>bakteri</a:t>
            </a:r>
            <a:r>
              <a:rPr lang="en-US" sz="2400" b="1" dirty="0" smtClean="0">
                <a:solidFill>
                  <a:srgbClr val="FF0000"/>
                </a:solidFill>
              </a:rPr>
              <a:t> yang </a:t>
            </a:r>
            <a:r>
              <a:rPr lang="en-US" sz="2400" b="1" dirty="0" err="1" smtClean="0">
                <a:solidFill>
                  <a:srgbClr val="FF0000"/>
                </a:solidFill>
              </a:rPr>
              <a:t>mati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dipakai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menajadi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sumber</a:t>
            </a:r>
            <a:r>
              <a:rPr lang="en-US" sz="2400" b="1" dirty="0" smtClean="0">
                <a:solidFill>
                  <a:srgbClr val="FF0000"/>
                </a:solidFill>
              </a:rPr>
              <a:t> protein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pPr algn="ctr">
              <a:buNone/>
            </a:pPr>
            <a:endParaRPr lang="en-US" sz="2800" dirty="0"/>
          </a:p>
        </p:txBody>
      </p:sp>
      <p:pic>
        <p:nvPicPr>
          <p:cNvPr id="4" name="Picture 3" descr="usus1[1]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2362200"/>
            <a:ext cx="3048000" cy="1876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uton_image_a_telecharger__ferme_clipart_20160410_1411077360.jpg"/>
          <p:cNvPicPr>
            <a:picLocks noChangeAspect="1"/>
          </p:cNvPicPr>
          <p:nvPr/>
        </p:nvPicPr>
        <p:blipFill>
          <a:blip r:embed="rId4" cstate="print">
            <a:lum bright="40000"/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Kesimpulan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ound2SameRect">
            <a:avLst/>
          </a:prstGeom>
        </p:spPr>
        <p:txBody>
          <a:bodyPr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hewan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ruminansia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melakuakn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pencernaan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nya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dalam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2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fase</a:t>
            </a:r>
            <a:endParaRPr lang="en-US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Domba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termasuk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kedalam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ruminansia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,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memiliki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lambung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4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ruang</a:t>
            </a:r>
            <a:endParaRPr lang="en-US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Sistem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pencernaan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pada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domba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:</a:t>
            </a:r>
          </a:p>
          <a:p>
            <a:pPr>
              <a:buNone/>
            </a:pP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	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mulut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itchFamily="2" charset="2"/>
              </a:rPr>
              <a:t> rumen 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itchFamily="2" charset="2"/>
              </a:rPr>
              <a:t>retikulum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itchFamily="2" charset="2"/>
              </a:rPr>
              <a:t> 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itchFamily="2" charset="2"/>
              </a:rPr>
              <a:t>mulut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itchFamily="2" charset="2"/>
              </a:rPr>
              <a:t> 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itchFamily="2" charset="2"/>
              </a:rPr>
              <a:t>omasum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itchFamily="2" charset="2"/>
              </a:rPr>
              <a:t> 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itchFamily="2" charset="2"/>
              </a:rPr>
              <a:t>abomasum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itchFamily="2" charset="2"/>
              </a:rPr>
              <a:t> 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itchFamily="2" charset="2"/>
              </a:rPr>
              <a:t>usus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itchFamily="2" charset="2"/>
              </a:rPr>
              <a:t>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itchFamily="2" charset="2"/>
              </a:rPr>
              <a:t>halus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itchFamily="2" charset="2"/>
              </a:rPr>
              <a:t>  </a:t>
            </a:r>
            <a:r>
              <a:rPr lang="en-US" b="1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itchFamily="2" charset="2"/>
              </a:rPr>
              <a:t>rektum</a:t>
            </a:r>
            <a:r>
              <a:rPr lang="en-US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 pitchFamily="2" charset="2"/>
              </a:rPr>
              <a:t>.</a:t>
            </a:r>
            <a:endParaRPr 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4419600" y="6248400"/>
            <a:ext cx="3733800" cy="533400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nor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28700" y="914400"/>
            <a:ext cx="7086600" cy="5319700"/>
          </a:xfrm>
        </p:spPr>
      </p:pic>
      <p:pic>
        <p:nvPicPr>
          <p:cNvPr id="5" name="Picture 4" descr="animated-fireworks-image-005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81000" y="-228600"/>
            <a:ext cx="2857500" cy="1905000"/>
          </a:xfrm>
          <a:prstGeom prst="rect">
            <a:avLst/>
          </a:prstGeom>
        </p:spPr>
      </p:pic>
      <p:pic>
        <p:nvPicPr>
          <p:cNvPr id="6" name="Picture 5" descr="animated-fireworks-image-005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7000" y="0"/>
            <a:ext cx="28575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stem-pencernaan-ruminansia-2-63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6" name="AutoShape 2" descr="Image result for hewan ruminansia"/>
          <p:cNvSpPr>
            <a:spLocks noChangeAspect="1" noChangeArrowheads="1"/>
          </p:cNvSpPr>
          <p:nvPr/>
        </p:nvSpPr>
        <p:spPr bwMode="auto">
          <a:xfrm>
            <a:off x="155575" y="-1638300"/>
            <a:ext cx="6076950" cy="34194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Image result for hewan ruminansia"/>
          <p:cNvSpPr>
            <a:spLocks noChangeAspect="1" noChangeArrowheads="1"/>
          </p:cNvSpPr>
          <p:nvPr/>
        </p:nvSpPr>
        <p:spPr bwMode="auto">
          <a:xfrm>
            <a:off x="155575" y="-1638300"/>
            <a:ext cx="6076950" cy="34194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10058400" y="457200"/>
            <a:ext cx="76200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de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514600"/>
            <a:ext cx="8229600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TERMASUK 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52596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ORDO </a:t>
            </a:r>
            <a:r>
              <a:rPr lang="en-US" b="1" dirty="0" err="1" smtClean="0">
                <a:solidFill>
                  <a:srgbClr val="FF0000"/>
                </a:solidFill>
              </a:rPr>
              <a:t>Artiodactyla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(HEWAN BERKUKU GENAP)</a:t>
            </a:r>
          </a:p>
          <a:p>
            <a:pPr algn="ctr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SUBORDO </a:t>
            </a:r>
            <a:r>
              <a:rPr lang="en-US" b="1" dirty="0" err="1" smtClean="0">
                <a:solidFill>
                  <a:srgbClr val="FF0000"/>
                </a:solidFill>
              </a:rPr>
              <a:t>Ruminantia</a:t>
            </a:r>
            <a:endParaRPr lang="en-US" b="1" dirty="0" smtClean="0">
              <a:solidFill>
                <a:srgbClr val="FF0000"/>
              </a:solidFill>
            </a:endParaRPr>
          </a:p>
          <a:p>
            <a:pPr algn="ctr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b="1" dirty="0" err="1" smtClean="0">
                <a:solidFill>
                  <a:srgbClr val="FF0000"/>
                </a:solidFill>
              </a:rPr>
              <a:t>Hewan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Pemamah</a:t>
            </a:r>
            <a:r>
              <a:rPr lang="en-US" b="1" dirty="0" smtClean="0">
                <a:solidFill>
                  <a:srgbClr val="FF0000"/>
                </a:solidFill>
              </a:rPr>
              <a:t> Biak)</a:t>
            </a:r>
          </a:p>
          <a:p>
            <a:pPr algn="ctr">
              <a:buNone/>
            </a:pP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1371600"/>
            <a:ext cx="7924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umput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MERUPAKAN …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229600" cy="3382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S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</a:rPr>
              <a:t>ekumpulan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</a:rPr>
              <a:t>hewan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</a:rPr>
              <a:t>herbivora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 yang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</a:rPr>
              <a:t>mencerna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</a:rPr>
              <a:t>makanannya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</a:rPr>
              <a:t>dalam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</a:rPr>
              <a:t>dua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</a:schemeClr>
                </a:solidFill>
              </a:rPr>
              <a:t>langkah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algn="ctr">
              <a:buNone/>
            </a:pPr>
            <a:endParaRPr lang="en-US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just"/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</a:rPr>
              <a:t>M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</a:rPr>
              <a:t>enelan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</a:rPr>
              <a:t>bahan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</a:rPr>
              <a:t>mentah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,</a:t>
            </a:r>
          </a:p>
          <a:p>
            <a:pPr algn="just"/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</a:rPr>
              <a:t>Makanan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</a:rPr>
              <a:t>sudah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</a:rPr>
              <a:t>setengah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</a:rPr>
              <a:t>dicerna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</a:rPr>
              <a:t>lalu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</a:rPr>
              <a:t>dikeluarkan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</a:rPr>
              <a:t>dari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</a:rPr>
              <a:t>perutnya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</a:rPr>
              <a:t>dan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</a:rPr>
              <a:t>dikunyah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</a:rPr>
              <a:t>lagi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algn="ctr">
              <a:buNone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algn="ctr">
              <a:buNone/>
            </a:pPr>
            <a:endParaRPr lang="en-US" dirty="0"/>
          </a:p>
        </p:txBody>
      </p:sp>
      <p:pic>
        <p:nvPicPr>
          <p:cNvPr id="5" name="Picture 4" descr="sheep-306450_64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2200" y="152400"/>
            <a:ext cx="2667000" cy="2596158"/>
          </a:xfrm>
          <a:prstGeom prst="rect">
            <a:avLst/>
          </a:prstGeom>
        </p:spPr>
      </p:pic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size-img.php h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r>
              <a:rPr lang="en-US" b="1" dirty="0" err="1" smtClean="0">
                <a:solidFill>
                  <a:schemeClr val="bg1"/>
                </a:solidFill>
              </a:rPr>
              <a:t>Hewan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ruminansia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punya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sistem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pencernaan</a:t>
            </a:r>
            <a:r>
              <a:rPr lang="en-US" b="1" dirty="0" smtClean="0">
                <a:solidFill>
                  <a:schemeClr val="bg1"/>
                </a:solidFill>
              </a:rPr>
              <a:t> yang </a:t>
            </a:r>
            <a:r>
              <a:rPr lang="en-US" b="1" dirty="0" err="1" smtClean="0">
                <a:solidFill>
                  <a:schemeClr val="bg1"/>
                </a:solidFill>
              </a:rPr>
              <a:t>unik</a:t>
            </a:r>
            <a:r>
              <a:rPr lang="en-US" b="1" dirty="0" smtClean="0">
                <a:solidFill>
                  <a:schemeClr val="bg1"/>
                </a:solidFill>
              </a:rPr>
              <a:t>. (4 </a:t>
            </a:r>
            <a:r>
              <a:rPr lang="en-US" b="1" dirty="0" err="1" smtClean="0">
                <a:solidFill>
                  <a:schemeClr val="bg1"/>
                </a:solidFill>
              </a:rPr>
              <a:t>ruang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pada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lambung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err="1" smtClean="0">
                <a:solidFill>
                  <a:schemeClr val="bg1"/>
                </a:solidFill>
              </a:rPr>
              <a:t>Hewan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ruminansia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makan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rumput</a:t>
            </a:r>
            <a:r>
              <a:rPr lang="en-US" b="1" dirty="0" smtClean="0">
                <a:solidFill>
                  <a:schemeClr val="bg1"/>
                </a:solidFill>
              </a:rPr>
              <a:t> (</a:t>
            </a:r>
            <a:r>
              <a:rPr lang="en-US" b="1" dirty="0" err="1" smtClean="0">
                <a:solidFill>
                  <a:schemeClr val="bg1"/>
                </a:solidFill>
              </a:rPr>
              <a:t>tersusun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banyak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selulosa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en-US" b="1" dirty="0" err="1" smtClean="0">
                <a:solidFill>
                  <a:schemeClr val="bg1"/>
                </a:solidFill>
                <a:sym typeface="Wingdings" pitchFamily="2" charset="2"/>
              </a:rPr>
              <a:t>sulit</a:t>
            </a:r>
            <a:r>
              <a:rPr lang="en-US" b="1" dirty="0" smtClean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sym typeface="Wingdings" pitchFamily="2" charset="2"/>
              </a:rPr>
              <a:t>dicerna</a:t>
            </a:r>
            <a:r>
              <a:rPr lang="en-US" b="1" dirty="0" smtClean="0">
                <a:solidFill>
                  <a:schemeClr val="bg1"/>
                </a:solidFill>
                <a:sym typeface="Wingdings" pitchFamily="2" charset="2"/>
              </a:rPr>
              <a:t>)</a:t>
            </a:r>
          </a:p>
          <a:p>
            <a:endParaRPr lang="en-US" b="1" dirty="0" smtClean="0">
              <a:solidFill>
                <a:schemeClr val="bg1"/>
              </a:solidFill>
              <a:sym typeface="Wingdings" pitchFamily="2" charset="2"/>
            </a:endParaRPr>
          </a:p>
          <a:p>
            <a:endParaRPr lang="en-US" b="1" dirty="0" smtClean="0">
              <a:solidFill>
                <a:schemeClr val="bg1"/>
              </a:solidFill>
              <a:sym typeface="Wingdings" pitchFamily="2" charset="2"/>
            </a:endParaRPr>
          </a:p>
          <a:p>
            <a:pPr algn="ctr">
              <a:buNone/>
            </a:pPr>
            <a:r>
              <a:rPr lang="en-US" dirty="0" smtClean="0">
                <a:solidFill>
                  <a:srgbClr val="C00000"/>
                </a:solidFill>
                <a:sym typeface="Wingdings" pitchFamily="2" charset="2"/>
              </a:rPr>
              <a:t>	</a:t>
            </a:r>
            <a:r>
              <a:rPr lang="en-US" sz="4000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sym typeface="Wingdings" pitchFamily="2" charset="2"/>
              </a:rPr>
              <a:t>hewan</a:t>
            </a:r>
            <a:r>
              <a:rPr lang="en-US" sz="40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4000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sym typeface="Wingdings" pitchFamily="2" charset="2"/>
              </a:rPr>
              <a:t>ruminansia</a:t>
            </a:r>
            <a:r>
              <a:rPr lang="en-US" sz="40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4000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sym typeface="Wingdings" pitchFamily="2" charset="2"/>
              </a:rPr>
              <a:t>punya</a:t>
            </a:r>
            <a:r>
              <a:rPr lang="en-US" sz="40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4000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sym typeface="Wingdings" pitchFamily="2" charset="2"/>
              </a:rPr>
              <a:t>struktur</a:t>
            </a:r>
            <a:r>
              <a:rPr lang="en-US" sz="40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4000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sym typeface="Wingdings" pitchFamily="2" charset="2"/>
              </a:rPr>
              <a:t>pencernaan</a:t>
            </a:r>
            <a:r>
              <a:rPr lang="en-US" sz="40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sym typeface="Wingdings" pitchFamily="2" charset="2"/>
              </a:rPr>
              <a:t> yang </a:t>
            </a:r>
            <a:r>
              <a:rPr lang="en-US" sz="4000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sym typeface="Wingdings" pitchFamily="2" charset="2"/>
              </a:rPr>
              <a:t>khusus</a:t>
            </a:r>
            <a:endParaRPr lang="en-US" sz="400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ss-h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105399"/>
            <a:ext cx="9144000" cy="17526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just"/>
            <a:r>
              <a:rPr lang="en-US" b="1" dirty="0" err="1" smtClean="0">
                <a:ln/>
                <a:solidFill>
                  <a:schemeClr val="accent3"/>
                </a:solidFill>
              </a:rPr>
              <a:t>Contohnya</a:t>
            </a:r>
            <a:r>
              <a:rPr lang="en-US" b="1" dirty="0" smtClean="0">
                <a:ln/>
                <a:solidFill>
                  <a:schemeClr val="accent3"/>
                </a:solidFill>
              </a:rPr>
              <a:t> 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5" name="Content Placeholder 4" descr="Gambar Animasi Sapi Lucu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85800" y="1981200"/>
            <a:ext cx="2059945" cy="1490885"/>
          </a:xfrm>
        </p:spPr>
      </p:pic>
      <p:sp>
        <p:nvSpPr>
          <p:cNvPr id="4" name="Down Arrow 3"/>
          <p:cNvSpPr/>
          <p:nvPr/>
        </p:nvSpPr>
        <p:spPr>
          <a:xfrm>
            <a:off x="3657600" y="381000"/>
            <a:ext cx="838200" cy="11430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10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pic>
        <p:nvPicPr>
          <p:cNvPr id="6" name="Picture 5" descr="old-44678_64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0400" y="1905000"/>
            <a:ext cx="2057400" cy="1639491"/>
          </a:xfrm>
          <a:prstGeom prst="rect">
            <a:avLst/>
          </a:prstGeom>
        </p:spPr>
      </p:pic>
      <p:pic>
        <p:nvPicPr>
          <p:cNvPr id="7" name="Picture 6" descr="11954396831129022034TheStructorr_sheep.svg.hi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72200" y="1752600"/>
            <a:ext cx="1638108" cy="1752600"/>
          </a:xfrm>
          <a:prstGeom prst="rect">
            <a:avLst/>
          </a:prstGeom>
        </p:spPr>
      </p:pic>
      <p:pic>
        <p:nvPicPr>
          <p:cNvPr id="8" name="Picture 7" descr="jerapah-foto-lucu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600" y="3581400"/>
            <a:ext cx="1524000" cy="1985287"/>
          </a:xfrm>
          <a:prstGeom prst="rect">
            <a:avLst/>
          </a:prstGeom>
        </p:spPr>
      </p:pic>
      <p:pic>
        <p:nvPicPr>
          <p:cNvPr id="9" name="Picture 8" descr="4kc0gulrv4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57600" y="3886200"/>
            <a:ext cx="1158799" cy="2133600"/>
          </a:xfrm>
          <a:prstGeom prst="rect">
            <a:avLst/>
          </a:prstGeom>
        </p:spPr>
      </p:pic>
      <p:pic>
        <p:nvPicPr>
          <p:cNvPr id="10" name="Picture 9" descr="212652-Tan-Fawn-color-png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24600" y="4343400"/>
            <a:ext cx="1524213" cy="1524213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mple-cartoon-sheep-clip-art-694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124200"/>
            <a:ext cx="9144000" cy="3555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838200"/>
            <a:ext cx="7315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YANG AKAN KAMI BAHAS ADALAH …</a:t>
            </a:r>
            <a:endParaRPr lang="en-US" sz="66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Sistem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pencernaan</a:t>
            </a: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2" name="Content Placeholder 11" descr="projekkambingmuda-sistemcerna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1752600"/>
            <a:ext cx="6477000" cy="3886200"/>
          </a:xfrm>
        </p:spPr>
      </p:pic>
      <p:sp>
        <p:nvSpPr>
          <p:cNvPr id="16" name="Oval 15"/>
          <p:cNvSpPr/>
          <p:nvPr/>
        </p:nvSpPr>
        <p:spPr>
          <a:xfrm>
            <a:off x="3886200" y="1981200"/>
            <a:ext cx="457200" cy="45720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>
                    <a:lumMod val="75000"/>
                  </a:schemeClr>
                </a:solidFill>
              </a:ln>
              <a:noFill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2057400"/>
            <a:ext cx="30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1295400" y="3733800"/>
            <a:ext cx="457200" cy="45720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>
                    <a:lumMod val="75000"/>
                  </a:schemeClr>
                </a:solidFill>
              </a:ln>
              <a:noFill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71600" y="3810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1752600" y="4419600"/>
            <a:ext cx="457200" cy="45720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>
                    <a:lumMod val="75000"/>
                  </a:schemeClr>
                </a:solidFill>
              </a:ln>
              <a:noFill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28800" y="45074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5" name="Oval 24"/>
          <p:cNvSpPr/>
          <p:nvPr/>
        </p:nvSpPr>
        <p:spPr>
          <a:xfrm>
            <a:off x="4267200" y="5029200"/>
            <a:ext cx="457200" cy="45720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>
                    <a:lumMod val="75000"/>
                  </a:schemeClr>
                </a:solidFill>
              </a:ln>
              <a:noFill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43400" y="5105400"/>
            <a:ext cx="37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7772400" y="4419600"/>
            <a:ext cx="457200" cy="45720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>
                    <a:lumMod val="75000"/>
                  </a:schemeClr>
                </a:solidFill>
              </a:ln>
              <a:noFill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48600" y="44958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7315200" y="3124200"/>
            <a:ext cx="457200" cy="45720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2">
                    <a:lumMod val="75000"/>
                  </a:schemeClr>
                </a:solidFill>
              </a:ln>
              <a:noFill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91400" y="3200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6</a:t>
            </a:r>
            <a:endParaRPr lang="en-US" b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0" y="1295400"/>
            <a:ext cx="76962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strips dir="l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encernaan sapi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5" name="Picture 4" descr="Lleyn_shee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3124200"/>
            <a:ext cx="3342648" cy="1852612"/>
          </a:xfrm>
          <a:prstGeom prst="rect">
            <a:avLst/>
          </a:prstGeom>
        </p:spPr>
      </p:pic>
    </p:spTree>
  </p:cSld>
  <p:clrMapOvr>
    <a:masterClrMapping/>
  </p:clrMapOvr>
  <p:transition spd="med">
    <p:newsfla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